
<file path=[Content_Types].xml><?xml version="1.0" encoding="utf-8"?>
<Types xmlns="http://schemas.openxmlformats.org/package/2006/content-types">
  <Override PartName="/ppt/slideMasters/slideMaster2.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2" r:id="rId1"/>
    <p:sldMasterId id="2147484164" r:id="rId2"/>
  </p:sldMasterIdLst>
  <p:sldIdLst>
    <p:sldId id="256" r:id="rId3"/>
    <p:sldId id="257" r:id="rId4"/>
    <p:sldId id="258" r:id="rId5"/>
  </p:sldIdLst>
  <p:sldSz cx="6858000" cy="9144000" type="screen4x3"/>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88" autoAdjust="0"/>
  </p:normalViewPr>
  <p:slideViewPr>
    <p:cSldViewPr>
      <p:cViewPr>
        <p:scale>
          <a:sx n="80" d="100"/>
          <a:sy n="80" d="100"/>
        </p:scale>
        <p:origin x="-3234"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3.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313947" y="578883"/>
            <a:ext cx="6230107" cy="414528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541782" y="2426941"/>
            <a:ext cx="5829300" cy="24384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541782" y="4913376"/>
            <a:ext cx="5829300" cy="12192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77190" y="707136"/>
            <a:ext cx="6137910" cy="558393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711206"/>
            <a:ext cx="1485900" cy="70103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00050" y="711204"/>
            <a:ext cx="4457700" cy="70104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Скругленный прямоугольник 9"/>
          <p:cNvSpPr/>
          <p:nvPr/>
        </p:nvSpPr>
        <p:spPr>
          <a:xfrm>
            <a:off x="313947" y="578883"/>
            <a:ext cx="6230107" cy="414528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Заголовок 4"/>
          <p:cNvSpPr>
            <a:spLocks noGrp="1"/>
          </p:cNvSpPr>
          <p:nvPr>
            <p:ph type="ctrTitle"/>
          </p:nvPr>
        </p:nvSpPr>
        <p:spPr>
          <a:xfrm>
            <a:off x="541782" y="2426941"/>
            <a:ext cx="5829300" cy="24384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541782" y="4913376"/>
            <a:ext cx="5829300" cy="12192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3DED1">
                  <a:shade val="50000"/>
                </a:srgbClr>
              </a:solidFill>
            </a:endParaRPr>
          </a:p>
        </p:txBody>
      </p:sp>
      <p:sp>
        <p:nvSpPr>
          <p:cNvPr id="11" name="Номер слайда 10"/>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377190" y="707136"/>
            <a:ext cx="6137910" cy="558393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Скругленный прямоугольник 10"/>
          <p:cNvSpPr/>
          <p:nvPr/>
        </p:nvSpPr>
        <p:spPr>
          <a:xfrm>
            <a:off x="313947" y="578883"/>
            <a:ext cx="6230107" cy="578843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351258" y="6571488"/>
            <a:ext cx="6137910" cy="902208"/>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51258" y="7499312"/>
            <a:ext cx="6137910" cy="560832"/>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385764"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566520"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5418" y="772584"/>
            <a:ext cx="2948940" cy="1056216"/>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9127" y="772584"/>
            <a:ext cx="2948940" cy="1056216"/>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5418"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9127"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8" name="Нижний колонтитул 7"/>
          <p:cNvSpPr>
            <a:spLocks noGrp="1"/>
          </p:cNvSpPr>
          <p:nvPr>
            <p:ph type="ftr" sz="quarter" idx="11"/>
          </p:nvPr>
        </p:nvSpPr>
        <p:spPr/>
        <p:txBody>
          <a:bodyPr/>
          <a:lstStyle>
            <a:extLst/>
          </a:lstStyle>
          <a:p>
            <a:endParaRPr lang="ru-RU">
              <a:solidFill>
                <a:srgbClr val="E3DED1">
                  <a:shade val="50000"/>
                </a:srgbClr>
              </a:solidFill>
            </a:endParaRPr>
          </a:p>
        </p:txBody>
      </p:sp>
      <p:sp>
        <p:nvSpPr>
          <p:cNvPr id="9" name="Номер слайда 8"/>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4" name="Нижний колонтитул 3"/>
          <p:cNvSpPr>
            <a:spLocks noGrp="1"/>
          </p:cNvSpPr>
          <p:nvPr>
            <p:ph type="ftr" sz="quarter" idx="11"/>
          </p:nvPr>
        </p:nvSpPr>
        <p:spPr/>
        <p:txBody>
          <a:bodyPr/>
          <a:lstStyle>
            <a:extLst/>
          </a:lstStyle>
          <a:p>
            <a:endParaRPr lang="ru-RU">
              <a:solidFill>
                <a:srgbClr val="E3DED1">
                  <a:shade val="50000"/>
                </a:srgbClr>
              </a:solidFill>
            </a:endParaRPr>
          </a:p>
        </p:txBody>
      </p:sp>
      <p:sp>
        <p:nvSpPr>
          <p:cNvPr id="5" name="Номер слайда 4"/>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Дата 1"/>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3" name="Нижний колонтитул 2"/>
          <p:cNvSpPr>
            <a:spLocks noGrp="1"/>
          </p:cNvSpPr>
          <p:nvPr>
            <p:ph type="ftr" sz="quarter" idx="11"/>
          </p:nvPr>
        </p:nvSpPr>
        <p:spPr/>
        <p:txBody>
          <a:bodyPr/>
          <a:lstStyle>
            <a:extLst/>
          </a:lstStyle>
          <a:p>
            <a:endParaRPr lang="ru-RU">
              <a:solidFill>
                <a:srgbClr val="E3DED1">
                  <a:shade val="50000"/>
                </a:srgbClr>
              </a:solidFill>
            </a:endParaRPr>
          </a:p>
        </p:txBody>
      </p:sp>
      <p:sp>
        <p:nvSpPr>
          <p:cNvPr id="4" name="Номер слайда 3"/>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4088" y="711200"/>
            <a:ext cx="2228850" cy="12192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154135" y="1930403"/>
            <a:ext cx="2228850" cy="5608149"/>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571030" y="1240192"/>
            <a:ext cx="3469619" cy="629920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377190" y="707136"/>
            <a:ext cx="6137910" cy="5583936"/>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Прямоугольник с одним скругленным углом 10"/>
          <p:cNvSpPr/>
          <p:nvPr/>
        </p:nvSpPr>
        <p:spPr>
          <a:xfrm>
            <a:off x="4800600" y="578883"/>
            <a:ext cx="1743454" cy="57912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Заголовок 1"/>
          <p:cNvSpPr>
            <a:spLocks noGrp="1"/>
          </p:cNvSpPr>
          <p:nvPr>
            <p:ph type="title"/>
          </p:nvPr>
        </p:nvSpPr>
        <p:spPr>
          <a:xfrm>
            <a:off x="342900" y="6682741"/>
            <a:ext cx="6172200" cy="140208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4847034" y="711200"/>
            <a:ext cx="1680210" cy="561530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6" name="Нижний колонтитул 5"/>
          <p:cNvSpPr>
            <a:spLocks noGrp="1"/>
          </p:cNvSpPr>
          <p:nvPr>
            <p:ph type="ftr" sz="quarter" idx="11"/>
          </p:nvPr>
        </p:nvSpPr>
        <p:spPr/>
        <p:txBody>
          <a:bodyPr/>
          <a:lstStyle>
            <a:extLst/>
          </a:lstStyle>
          <a:p>
            <a:endParaRPr lang="ru-RU">
              <a:solidFill>
                <a:srgbClr val="E3DED1">
                  <a:shade val="50000"/>
                </a:srgbClr>
              </a:solidFill>
            </a:endParaRPr>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
        <p:nvSpPr>
          <p:cNvPr id="3" name="Рисунок 2"/>
          <p:cNvSpPr>
            <a:spLocks noGrp="1"/>
          </p:cNvSpPr>
          <p:nvPr>
            <p:ph type="pic" idx="1"/>
          </p:nvPr>
        </p:nvSpPr>
        <p:spPr>
          <a:xfrm>
            <a:off x="316110" y="581024"/>
            <a:ext cx="4443984" cy="57912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377190" y="707136"/>
            <a:ext cx="6137910" cy="5583936"/>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50" y="711206"/>
            <a:ext cx="1485900" cy="70103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00050" y="711204"/>
            <a:ext cx="4457700" cy="70104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5" name="Нижний колонтитул 4"/>
          <p:cNvSpPr>
            <a:spLocks noGrp="1"/>
          </p:cNvSpPr>
          <p:nvPr>
            <p:ph type="ftr" sz="quarter" idx="11"/>
          </p:nvPr>
        </p:nvSpPr>
        <p:spPr/>
        <p:txBody>
          <a:bodyPr/>
          <a:lstStyle>
            <a:extLst/>
          </a:lstStyle>
          <a:p>
            <a:endParaRPr lang="ru-RU">
              <a:solidFill>
                <a:srgbClr val="E3DED1">
                  <a:shade val="50000"/>
                </a:srgbClr>
              </a:solidFill>
            </a:endParaRPr>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313947" y="578883"/>
            <a:ext cx="6230107" cy="578843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51258" y="6571488"/>
            <a:ext cx="6137910" cy="902208"/>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51258" y="7499312"/>
            <a:ext cx="6137910" cy="560832"/>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385764"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3566520" y="707136"/>
            <a:ext cx="2948940" cy="585216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7190" y="6644640"/>
            <a:ext cx="6137910" cy="140208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5418" y="772584"/>
            <a:ext cx="2948940" cy="1056216"/>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3489127" y="772584"/>
            <a:ext cx="2948940" cy="1056216"/>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5418"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3489127" y="1930400"/>
            <a:ext cx="2948940" cy="465328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154088" y="711200"/>
            <a:ext cx="2228850" cy="12192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154135" y="1930403"/>
            <a:ext cx="2228850" cy="5608149"/>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571030" y="1240192"/>
            <a:ext cx="3469619" cy="6299203"/>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4800600" y="578883"/>
            <a:ext cx="1743454" cy="57912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342900" y="6682741"/>
            <a:ext cx="6172200" cy="140208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4847034" y="711200"/>
            <a:ext cx="1680210" cy="5615307"/>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F58F30D-9DDD-4B3B-AA7D-E56562D80A56}" type="datetimeFigureOut">
              <a:rPr lang="ru-RU" smtClean="0"/>
              <a:pPr/>
              <a:t>17.03.2023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F9924FE-4EBD-4622-A021-2237DBC69A31}" type="slidenum">
              <a:rPr lang="ru-RU" smtClean="0"/>
              <a:pPr/>
              <a:t>‹#›</a:t>
            </a:fld>
            <a:endParaRPr lang="ru-RU"/>
          </a:p>
        </p:txBody>
      </p:sp>
      <p:sp>
        <p:nvSpPr>
          <p:cNvPr id="3" name="Рисунок 2"/>
          <p:cNvSpPr>
            <a:spLocks noGrp="1"/>
          </p:cNvSpPr>
          <p:nvPr>
            <p:ph type="pic" idx="1"/>
          </p:nvPr>
        </p:nvSpPr>
        <p:spPr>
          <a:xfrm>
            <a:off x="316110" y="581024"/>
            <a:ext cx="4443984" cy="57912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313947" y="578883"/>
            <a:ext cx="6230107" cy="73152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377190" y="6647453"/>
            <a:ext cx="6137910" cy="140208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377190" y="707136"/>
            <a:ext cx="6137910" cy="558393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2832246" y="8149168"/>
            <a:ext cx="17145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58F30D-9DDD-4B3B-AA7D-E56562D80A56}" type="datetimeFigureOut">
              <a:rPr lang="ru-RU" smtClean="0"/>
              <a:pPr/>
              <a:t>17.03.2023</a:t>
            </a:fld>
            <a:endParaRPr lang="ru-RU"/>
          </a:p>
        </p:txBody>
      </p:sp>
      <p:sp>
        <p:nvSpPr>
          <p:cNvPr id="18" name="Нижний колонтитул 17"/>
          <p:cNvSpPr>
            <a:spLocks noGrp="1"/>
          </p:cNvSpPr>
          <p:nvPr>
            <p:ph type="ftr" sz="quarter" idx="3"/>
          </p:nvPr>
        </p:nvSpPr>
        <p:spPr>
          <a:xfrm>
            <a:off x="4546746" y="8149168"/>
            <a:ext cx="1714500" cy="486833"/>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6261246" y="8149168"/>
            <a:ext cx="3429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9924FE-4EBD-4622-A021-2237DBC69A3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228601" y="438913"/>
            <a:ext cx="6399041" cy="8262425"/>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Скругленный прямоугольник 8"/>
          <p:cNvSpPr/>
          <p:nvPr/>
        </p:nvSpPr>
        <p:spPr>
          <a:xfrm>
            <a:off x="313947" y="578883"/>
            <a:ext cx="6230107" cy="73152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3" name="Заголовок 12"/>
          <p:cNvSpPr>
            <a:spLocks noGrp="1"/>
          </p:cNvSpPr>
          <p:nvPr>
            <p:ph type="title"/>
          </p:nvPr>
        </p:nvSpPr>
        <p:spPr>
          <a:xfrm>
            <a:off x="377190" y="6647453"/>
            <a:ext cx="6137910" cy="140208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377190" y="707136"/>
            <a:ext cx="6137910" cy="5583936"/>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2832246" y="8149168"/>
            <a:ext cx="17145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58F30D-9DDD-4B3B-AA7D-E56562D80A56}" type="datetimeFigureOut">
              <a:rPr lang="ru-RU" smtClean="0">
                <a:solidFill>
                  <a:srgbClr val="E3DED1">
                    <a:shade val="50000"/>
                  </a:srgbClr>
                </a:solidFill>
              </a:rPr>
              <a:pPr/>
              <a:t>17.03.2023</a:t>
            </a:fld>
            <a:endParaRPr lang="ru-RU">
              <a:solidFill>
                <a:srgbClr val="E3DED1">
                  <a:shade val="50000"/>
                </a:srgbClr>
              </a:solidFill>
            </a:endParaRPr>
          </a:p>
        </p:txBody>
      </p:sp>
      <p:sp>
        <p:nvSpPr>
          <p:cNvPr id="18" name="Нижний колонтитул 17"/>
          <p:cNvSpPr>
            <a:spLocks noGrp="1"/>
          </p:cNvSpPr>
          <p:nvPr>
            <p:ph type="ftr" sz="quarter" idx="3"/>
          </p:nvPr>
        </p:nvSpPr>
        <p:spPr>
          <a:xfrm>
            <a:off x="4546746" y="8149168"/>
            <a:ext cx="1714500" cy="486833"/>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solidFill>
                <a:srgbClr val="E3DED1">
                  <a:shade val="50000"/>
                </a:srgbClr>
              </a:solidFill>
            </a:endParaRPr>
          </a:p>
        </p:txBody>
      </p:sp>
      <p:sp>
        <p:nvSpPr>
          <p:cNvPr id="5" name="Номер слайда 4"/>
          <p:cNvSpPr>
            <a:spLocks noGrp="1"/>
          </p:cNvSpPr>
          <p:nvPr>
            <p:ph type="sldNum" sz="quarter" idx="4"/>
          </p:nvPr>
        </p:nvSpPr>
        <p:spPr>
          <a:xfrm>
            <a:off x="6261246" y="8149168"/>
            <a:ext cx="342900" cy="486833"/>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F9924FE-4EBD-4622-A021-2237DBC69A31}" type="slidenum">
              <a:rPr lang="ru-RU" smtClean="0">
                <a:solidFill>
                  <a:srgbClr val="E3DED1">
                    <a:shade val="50000"/>
                  </a:srgbClr>
                </a:solidFill>
              </a:rPr>
              <a:pPr/>
              <a:t>‹#›</a:t>
            </a:fld>
            <a:endParaRPr lang="ru-RU">
              <a:solidFill>
                <a:srgbClr val="E3DED1">
                  <a:shade val="50000"/>
                </a:srgbClr>
              </a:solidFill>
            </a:endParaRP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0" name="AutoShape 11" descr="https://im0-tub-ru.yandex.net/i?id=f6c7d95ab2c06703b0d987c2ec9e6b4b-sr&amp;n=13"/>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836712" y="8713113"/>
            <a:ext cx="5184576" cy="400110"/>
          </a:xfrm>
          <a:prstGeom prst="rect">
            <a:avLst/>
          </a:prstGeom>
          <a:noFill/>
        </p:spPr>
        <p:txBody>
          <a:bodyPr wrap="square" rtlCol="0">
            <a:spAutoFit/>
          </a:bodyPr>
          <a:lstStyle/>
          <a:p>
            <a:pPr algn="ctr"/>
            <a:r>
              <a:rPr lang="ru-RU" sz="2000" b="1" dirty="0" err="1" smtClean="0">
                <a:latin typeface="Segoe Script" pitchFamily="34" charset="0"/>
                <a:ea typeface="Gungsuh" pitchFamily="18" charset="-127"/>
              </a:rPr>
              <a:t>Гагаев</a:t>
            </a:r>
            <a:r>
              <a:rPr lang="ru-RU" sz="2000" b="1" dirty="0" smtClean="0">
                <a:latin typeface="Segoe Script" pitchFamily="34" charset="0"/>
                <a:ea typeface="Gungsuh" pitchFamily="18" charset="-127"/>
              </a:rPr>
              <a:t> Александр Вадимович</a:t>
            </a:r>
            <a:endParaRPr lang="ru-RU" sz="2000" b="1" dirty="0">
              <a:latin typeface="Segoe Script" pitchFamily="34" charset="0"/>
              <a:ea typeface="Gungsuh" pitchFamily="18" charset="-127"/>
            </a:endParaRPr>
          </a:p>
        </p:txBody>
      </p:sp>
      <p:sp>
        <p:nvSpPr>
          <p:cNvPr id="24" name="TextBox 23"/>
          <p:cNvSpPr txBox="1"/>
          <p:nvPr/>
        </p:nvSpPr>
        <p:spPr>
          <a:xfrm>
            <a:off x="691265" y="0"/>
            <a:ext cx="5646097" cy="523220"/>
          </a:xfrm>
          <a:prstGeom prst="rect">
            <a:avLst/>
          </a:prstGeom>
          <a:noFill/>
        </p:spPr>
        <p:txBody>
          <a:bodyPr wrap="none" rtlCol="0">
            <a:spAutoFit/>
          </a:bodyPr>
          <a:lstStyle/>
          <a:p>
            <a:pPr algn="ctr"/>
            <a:r>
              <a:rPr lang="ru-RU" sz="2800" b="1" dirty="0" smtClean="0">
                <a:latin typeface="Monotype Corsiva" pitchFamily="66" charset="0"/>
              </a:rPr>
              <a:t>История </a:t>
            </a:r>
            <a:r>
              <a:rPr lang="ru-RU" sz="2800" b="1" dirty="0" smtClean="0">
                <a:latin typeface="Monotype Corsiva" pitchFamily="66" charset="0"/>
              </a:rPr>
              <a:t>Духовщинского района в лицах</a:t>
            </a:r>
            <a:endParaRPr lang="ru-RU" sz="2800" b="1" dirty="0">
              <a:latin typeface="Monotype Corsiva" pitchFamily="66" charset="0"/>
            </a:endParaRPr>
          </a:p>
        </p:txBody>
      </p:sp>
      <p:sp>
        <p:nvSpPr>
          <p:cNvPr id="29" name="TextBox 28"/>
          <p:cNvSpPr txBox="1"/>
          <p:nvPr/>
        </p:nvSpPr>
        <p:spPr>
          <a:xfrm>
            <a:off x="2420888" y="467545"/>
            <a:ext cx="4176464" cy="2031325"/>
          </a:xfrm>
          <a:prstGeom prst="rect">
            <a:avLst/>
          </a:prstGeom>
          <a:noFill/>
        </p:spPr>
        <p:txBody>
          <a:bodyPr wrap="square" rtlCol="0">
            <a:spAutoFit/>
          </a:bodyPr>
          <a:lstStyle/>
          <a:p>
            <a:pPr indent="355600" algn="just"/>
            <a:r>
              <a:rPr lang="ru-RU" sz="1400" dirty="0" err="1" smtClean="0"/>
              <a:t>Гагаев</a:t>
            </a:r>
            <a:r>
              <a:rPr lang="ru-RU" sz="1400" dirty="0" smtClean="0"/>
              <a:t> Александр Вадимович (22.12.1949 – 08.12.2010 гг.) родился в г. </a:t>
            </a:r>
            <a:r>
              <a:rPr lang="ru-RU" sz="1400" dirty="0" err="1" smtClean="0"/>
              <a:t>Канаково</a:t>
            </a:r>
            <a:r>
              <a:rPr lang="ru-RU" sz="1400" dirty="0" smtClean="0"/>
              <a:t> Калининской (ныне Тверской) обл. В 1966 г. окончил среднюю школу, в 1972 г. Калининский политехнический институт по специальности «Технология и комплексная механизация разработки торфяных месторождений с присвоением квалификации «Горный инженер».</a:t>
            </a:r>
            <a:endParaRPr lang="ru-RU" sz="1400" dirty="0"/>
          </a:p>
        </p:txBody>
      </p:sp>
      <p:sp>
        <p:nvSpPr>
          <p:cNvPr id="30" name="TextBox 29"/>
          <p:cNvSpPr txBox="1"/>
          <p:nvPr/>
        </p:nvSpPr>
        <p:spPr>
          <a:xfrm>
            <a:off x="260648" y="2195736"/>
            <a:ext cx="6336704" cy="7632859"/>
          </a:xfrm>
          <a:prstGeom prst="rect">
            <a:avLst/>
          </a:prstGeom>
          <a:noFill/>
        </p:spPr>
        <p:txBody>
          <a:bodyPr wrap="square" rtlCol="0">
            <a:spAutoFit/>
          </a:bodyPr>
          <a:lstStyle/>
          <a:p>
            <a:pPr algn="just"/>
            <a:endParaRPr lang="ru-RU" sz="1400" dirty="0" smtClean="0"/>
          </a:p>
          <a:p>
            <a:pPr indent="177800" algn="just"/>
            <a:r>
              <a:rPr lang="ru-RU" sz="1400" dirty="0" smtClean="0"/>
              <a:t>Все остальные годы жизни </a:t>
            </a:r>
            <a:r>
              <a:rPr lang="ru-RU" sz="1400" dirty="0" err="1" smtClean="0"/>
              <a:t>Гагаева</a:t>
            </a:r>
            <a:r>
              <a:rPr lang="ru-RU" sz="1400" dirty="0" smtClean="0"/>
              <a:t> А.В. были связаны со Смоленской областью. Сразу после института Александр Вадимович работал директором небольшого торфодобывающего предприятия «Голубев мох» </a:t>
            </a:r>
            <a:r>
              <a:rPr lang="ru-RU" sz="1400" dirty="0" err="1" smtClean="0"/>
              <a:t>Ельнинского</a:t>
            </a:r>
            <a:r>
              <a:rPr lang="ru-RU" sz="1400" dirty="0" smtClean="0"/>
              <a:t> района Смоленской области. В 1976 г. был переведен на замдиректора </a:t>
            </a:r>
            <a:r>
              <a:rPr lang="ru-RU" sz="1400" dirty="0" err="1" smtClean="0"/>
              <a:t>Рославльского</a:t>
            </a:r>
            <a:r>
              <a:rPr lang="ru-RU" sz="1400" dirty="0" smtClean="0"/>
              <a:t> торфопредприятия в п. Остер. 29.06.1978 г. переведен на главного инженера Свитского торфопредприятия в п. Озерный, с 1983 г. назначен директором данного предприятия. </a:t>
            </a:r>
          </a:p>
          <a:p>
            <a:pPr indent="177800" algn="just"/>
            <a:r>
              <a:rPr lang="ru-RU" sz="1400" dirty="0" smtClean="0"/>
              <a:t>Свитское </a:t>
            </a:r>
            <a:r>
              <a:rPr lang="ru-RU" sz="1400" dirty="0" err="1" smtClean="0"/>
              <a:t>торфопредприятие</a:t>
            </a:r>
            <a:r>
              <a:rPr lang="ru-RU" sz="1400" dirty="0" smtClean="0"/>
              <a:t> было самым крупным торфодобывающим предприятием Смоленской области. Свитским строительным управлением (директор Черняк П.Ф.) было разработано и осушено десятки тысяч гектар </a:t>
            </a:r>
            <a:r>
              <a:rPr lang="ru-RU" sz="1400" dirty="0" err="1" smtClean="0"/>
              <a:t>торфозалежей</a:t>
            </a:r>
            <a:r>
              <a:rPr lang="ru-RU" sz="1400" dirty="0" smtClean="0"/>
              <a:t>. На предприятии было построено 3 базы по добыче торфа. Самая ближняя из них находилась на расстоянии 25 км от п. Озерный. Перевозка рабочих была организована железнодорожным транспортом узкой колеи. Базы представляли из себя производственный участок, оборудованный всем необходимым для ремонта техники, отдыха и питания рабочих.</a:t>
            </a:r>
          </a:p>
          <a:p>
            <a:pPr indent="177800" algn="just"/>
            <a:r>
              <a:rPr lang="ru-RU" sz="1400" dirty="0" smtClean="0"/>
              <a:t>Добыча торфа – работа сезонная и только в хорошую погоду, поэтому рабочие за 4 месяца выкладывались полностью. В отдельные года объем добычи торфа достигал 1 млн. 200 тыс. тонн. Добыча торфа производилась специализированными торфодобывающими машинами: </a:t>
            </a:r>
            <a:r>
              <a:rPr lang="ru-RU" sz="1400" dirty="0" err="1" smtClean="0"/>
              <a:t>ворошилками</a:t>
            </a:r>
            <a:r>
              <a:rPr lang="ru-RU" sz="1400" dirty="0" smtClean="0"/>
              <a:t>, «коробочками», перевалочными машинами. Добывался топливный торф для снабжения Смоленской ГРЭС и сельскохозяйственный торф для нужд сельского хозяйства Духовщинского района и других регионов страны. На добыче торфа работали комплексные бригады, на конечный результат по единой расценке. Люди были заинтересованы, производительность труда была очень высокой. </a:t>
            </a:r>
          </a:p>
          <a:p>
            <a:pPr indent="177800" algn="just"/>
            <a:endParaRPr lang="ru-RU" sz="1400" dirty="0" smtClean="0"/>
          </a:p>
          <a:p>
            <a:pPr indent="177800"/>
            <a:endParaRPr lang="ru-RU" sz="1400" dirty="0" smtClean="0"/>
          </a:p>
          <a:p>
            <a:pPr indent="177800"/>
            <a:endParaRPr lang="ru-RU" sz="1400" dirty="0" smtClean="0"/>
          </a:p>
          <a:p>
            <a:pPr indent="177800"/>
            <a:endParaRPr lang="ru-RU" sz="1400" dirty="0"/>
          </a:p>
        </p:txBody>
      </p:sp>
      <p:sp>
        <p:nvSpPr>
          <p:cNvPr id="1032" name="AutoShape 8" descr="Hero of the Soviet Union medal.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 name="Рисунок 12"/>
          <p:cNvPicPr/>
          <p:nvPr/>
        </p:nvPicPr>
        <p:blipFill>
          <a:blip r:embed="rId2" cstate="print"/>
          <a:srcRect/>
          <a:stretch>
            <a:fillRect/>
          </a:stretch>
        </p:blipFill>
        <p:spPr bwMode="auto">
          <a:xfrm rot="5400000">
            <a:off x="440668" y="287524"/>
            <a:ext cx="1944216" cy="2304256"/>
          </a:xfrm>
          <a:prstGeom prst="rect">
            <a:avLst/>
          </a:prstGeom>
          <a:ln>
            <a:noFill/>
          </a:ln>
          <a:effectLst>
            <a:softEdge rad="112500"/>
          </a:effectLst>
        </p:spPr>
      </p:pic>
    </p:spTree>
    <p:extLst>
      <p:ext uri="{BB962C8B-B14F-4D97-AF65-F5344CB8AC3E}">
        <p14:creationId xmlns:p14="http://schemas.microsoft.com/office/powerpoint/2010/main" xmlns="" val="421757458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0" name="AutoShape 11" descr="https://im0-tub-ru.yandex.net/i?id=f6c7d95ab2c06703b0d987c2ec9e6b4b-sr&amp;n=13"/>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6" name="AutoShape 2"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836712" y="8713113"/>
            <a:ext cx="5184576" cy="400110"/>
          </a:xfrm>
          <a:prstGeom prst="rect">
            <a:avLst/>
          </a:prstGeom>
          <a:noFill/>
        </p:spPr>
        <p:txBody>
          <a:bodyPr wrap="square" rtlCol="0">
            <a:spAutoFit/>
          </a:bodyPr>
          <a:lstStyle/>
          <a:p>
            <a:pPr algn="ctr"/>
            <a:r>
              <a:rPr lang="ru-RU" sz="2000" b="1" dirty="0" err="1" smtClean="0">
                <a:latin typeface="Segoe Script" pitchFamily="34" charset="0"/>
                <a:ea typeface="Gungsuh" pitchFamily="18" charset="-127"/>
              </a:rPr>
              <a:t>Гагаев</a:t>
            </a:r>
            <a:r>
              <a:rPr lang="ru-RU" sz="2000" b="1" dirty="0" smtClean="0">
                <a:latin typeface="Segoe Script" pitchFamily="34" charset="0"/>
                <a:ea typeface="Gungsuh" pitchFamily="18" charset="-127"/>
              </a:rPr>
              <a:t> Александр Вадимович</a:t>
            </a:r>
            <a:endParaRPr lang="ru-RU" sz="2000" b="1" dirty="0">
              <a:latin typeface="Segoe Script" pitchFamily="34" charset="0"/>
              <a:ea typeface="Gungsuh" pitchFamily="18" charset="-127"/>
            </a:endParaRPr>
          </a:p>
        </p:txBody>
      </p:sp>
      <p:sp>
        <p:nvSpPr>
          <p:cNvPr id="24" name="TextBox 23"/>
          <p:cNvSpPr txBox="1"/>
          <p:nvPr/>
        </p:nvSpPr>
        <p:spPr>
          <a:xfrm>
            <a:off x="691265" y="0"/>
            <a:ext cx="5646097" cy="523220"/>
          </a:xfrm>
          <a:prstGeom prst="rect">
            <a:avLst/>
          </a:prstGeom>
          <a:noFill/>
        </p:spPr>
        <p:txBody>
          <a:bodyPr wrap="none" rtlCol="0">
            <a:spAutoFit/>
          </a:bodyPr>
          <a:lstStyle/>
          <a:p>
            <a:pPr algn="ctr"/>
            <a:r>
              <a:rPr lang="ru-RU" sz="2800" b="1" dirty="0" smtClean="0">
                <a:latin typeface="Monotype Corsiva" pitchFamily="66" charset="0"/>
              </a:rPr>
              <a:t>История </a:t>
            </a:r>
            <a:r>
              <a:rPr lang="ru-RU" sz="2800" b="1" dirty="0" smtClean="0">
                <a:latin typeface="Monotype Corsiva" pitchFamily="66" charset="0"/>
              </a:rPr>
              <a:t>Духовщинского района в лицах</a:t>
            </a:r>
            <a:endParaRPr lang="ru-RU" sz="2800" b="1" dirty="0">
              <a:latin typeface="Monotype Corsiva" pitchFamily="66" charset="0"/>
            </a:endParaRPr>
          </a:p>
        </p:txBody>
      </p:sp>
      <p:sp>
        <p:nvSpPr>
          <p:cNvPr id="29" name="TextBox 28"/>
          <p:cNvSpPr txBox="1"/>
          <p:nvPr/>
        </p:nvSpPr>
        <p:spPr>
          <a:xfrm>
            <a:off x="2060848" y="539553"/>
            <a:ext cx="4392488" cy="369332"/>
          </a:xfrm>
          <a:prstGeom prst="rect">
            <a:avLst/>
          </a:prstGeom>
          <a:noFill/>
        </p:spPr>
        <p:txBody>
          <a:bodyPr wrap="square" rtlCol="0">
            <a:spAutoFit/>
          </a:bodyPr>
          <a:lstStyle/>
          <a:p>
            <a:pPr indent="355600" algn="just"/>
            <a:endParaRPr lang="ru-RU" dirty="0"/>
          </a:p>
        </p:txBody>
      </p:sp>
      <p:sp>
        <p:nvSpPr>
          <p:cNvPr id="30" name="TextBox 29"/>
          <p:cNvSpPr txBox="1"/>
          <p:nvPr/>
        </p:nvSpPr>
        <p:spPr>
          <a:xfrm>
            <a:off x="188640" y="467544"/>
            <a:ext cx="6408712" cy="8710077"/>
          </a:xfrm>
          <a:prstGeom prst="rect">
            <a:avLst/>
          </a:prstGeom>
          <a:noFill/>
        </p:spPr>
        <p:txBody>
          <a:bodyPr wrap="square" rtlCol="0">
            <a:spAutoFit/>
          </a:bodyPr>
          <a:lstStyle/>
          <a:p>
            <a:pPr indent="177800" algn="just"/>
            <a:r>
              <a:rPr lang="ru-RU" sz="1400" dirty="0" smtClean="0"/>
              <a:t>В межсезонный период предприятие занималось вывозкой торфа. Вывозка торфа осуществлялась железнодорожным и автомобильном транспортом. На предприятии функционировал железнодорожный цех (начальник </a:t>
            </a:r>
            <a:r>
              <a:rPr lang="ru-RU" sz="1400" dirty="0" err="1" smtClean="0"/>
              <a:t>Демченков</a:t>
            </a:r>
            <a:r>
              <a:rPr lang="ru-RU" sz="1400" dirty="0" smtClean="0"/>
              <a:t> В.М.). Были уложены десятки километров постоянных и временных железнодорожных путей, имелись в наличии тепловозы, вагоны и путеукладчики узкой колеи. В период СССР предприятие осуществляло поставки </a:t>
            </a:r>
            <a:r>
              <a:rPr lang="ru-RU" sz="1400" dirty="0" err="1" smtClean="0"/>
              <a:t>сельскохозяйственого</a:t>
            </a:r>
            <a:r>
              <a:rPr lang="ru-RU" sz="1400" dirty="0" smtClean="0"/>
              <a:t> торфа в Крым, Молдавию, Украину и др. регионы страны, поэтому была построена станция перегрузки торфа из вагонов узкой колеи в вагоны широкой колеи. На вывозке торфа работали на конечный результат по единой расценке, производительность труда была очень высокой.</a:t>
            </a:r>
          </a:p>
          <a:p>
            <a:pPr indent="177800" algn="just"/>
            <a:r>
              <a:rPr lang="ru-RU" sz="1400" dirty="0" smtClean="0"/>
              <a:t>На предприятии действовал </a:t>
            </a:r>
            <a:r>
              <a:rPr lang="ru-RU" sz="1400" dirty="0" err="1" smtClean="0"/>
              <a:t>автотранспортый</a:t>
            </a:r>
            <a:r>
              <a:rPr lang="ru-RU" sz="1400" dirty="0" smtClean="0"/>
              <a:t> цех (начальник </a:t>
            </a:r>
            <a:r>
              <a:rPr lang="ru-RU" sz="1400" dirty="0" err="1" smtClean="0"/>
              <a:t>Родченков</a:t>
            </a:r>
            <a:r>
              <a:rPr lang="ru-RU" sz="1400" dirty="0" smtClean="0"/>
              <a:t> Ю.И.). Автопарк включал в себя легковые, грузовые машины, автобусы. Для вывозки с/</a:t>
            </a:r>
            <a:r>
              <a:rPr lang="ru-RU" sz="1400" dirty="0" err="1" smtClean="0"/>
              <a:t>х</a:t>
            </a:r>
            <a:r>
              <a:rPr lang="ru-RU" sz="1400" dirty="0" smtClean="0"/>
              <a:t> торфа были получены новые </a:t>
            </a:r>
            <a:r>
              <a:rPr lang="ru-RU" sz="1400" dirty="0" err="1" smtClean="0"/>
              <a:t>КАМАЗы</a:t>
            </a:r>
            <a:r>
              <a:rPr lang="ru-RU" sz="1400" dirty="0" smtClean="0"/>
              <a:t>. Вывозка осуществлялась как транспортом предприятия, так и транспортом др. предприятий. В то время вывозке торфа уделялось большое внимание со стороны руководства района и области, вплоть до первого секретаря Обкома партии </a:t>
            </a:r>
            <a:r>
              <a:rPr lang="ru-RU" sz="1400" dirty="0" err="1" smtClean="0"/>
              <a:t>Клименко</a:t>
            </a:r>
            <a:r>
              <a:rPr lang="ru-RU" sz="1400" dirty="0" smtClean="0"/>
              <a:t> И.Е., который неоднократно посещал </a:t>
            </a:r>
            <a:r>
              <a:rPr lang="ru-RU" sz="1400" dirty="0" err="1" smtClean="0"/>
              <a:t>торфопредприятие</a:t>
            </a:r>
            <a:r>
              <a:rPr lang="ru-RU" sz="1400" dirty="0" smtClean="0"/>
              <a:t>. </a:t>
            </a:r>
          </a:p>
          <a:p>
            <a:pPr indent="177800" algn="just"/>
            <a:r>
              <a:rPr lang="ru-RU" sz="1400" dirty="0" smtClean="0"/>
              <a:t>В зимний период на предприятии осуществлялся ремонт торфодобывающей техники, т.е. шла подготовка к следующему сезону. В период работы </a:t>
            </a:r>
            <a:r>
              <a:rPr lang="ru-RU" sz="1400" dirty="0" err="1" smtClean="0"/>
              <a:t>Гагаева</a:t>
            </a:r>
            <a:r>
              <a:rPr lang="ru-RU" sz="1400" dirty="0" smtClean="0"/>
              <a:t> А.В. был построен Блок ремонтных цехов (</a:t>
            </a:r>
            <a:r>
              <a:rPr lang="ru-RU" sz="1400" dirty="0" err="1" smtClean="0"/>
              <a:t>далее-БРЦ</a:t>
            </a:r>
            <a:r>
              <a:rPr lang="ru-RU" sz="1400" dirty="0" smtClean="0"/>
              <a:t>) (первый начальник Силаев Н.Т., впоследствии </a:t>
            </a:r>
            <a:r>
              <a:rPr lang="ru-RU" sz="1400" dirty="0" err="1" smtClean="0"/>
              <a:t>Захаренков</a:t>
            </a:r>
            <a:r>
              <a:rPr lang="ru-RU" sz="1400" dirty="0" smtClean="0"/>
              <a:t> С.А.). Это был полноценный завод: участок по ремонту железнодорожного транспорта, где осуществлялся ремонт тепловозов, вагонов, путеукладчиков узкой колеи; участок капитального ремонта тракторов (полный цикл); участок по ремонту двигателей; участок по ремонту топливной аппаратуры; механический участок, где работали токарные, фрезерные, </a:t>
            </a:r>
            <a:r>
              <a:rPr lang="ru-RU" sz="1400" dirty="0" err="1" smtClean="0"/>
              <a:t>плоско-шлифовальный</a:t>
            </a:r>
            <a:r>
              <a:rPr lang="ru-RU" sz="1400" dirty="0" smtClean="0"/>
              <a:t>, кругло-шлифовальный станки. </a:t>
            </a:r>
          </a:p>
          <a:p>
            <a:pPr indent="177800" algn="just"/>
            <a:r>
              <a:rPr lang="ru-RU" sz="1400" dirty="0" smtClean="0"/>
              <a:t>Никогда не простаивал станок проточки колесных пар вагонов узкой колеи, работал кузнечно-заготовительный участок. На основе кооперации с московским заводом «Авангард» на БРЦ были установлены станки с программным числовым управлением, которые успешно работали многие годы. Специалистами БРЦ под руководством </a:t>
            </a:r>
            <a:r>
              <a:rPr lang="ru-RU" sz="1400" dirty="0" err="1" smtClean="0"/>
              <a:t>Захаренкова</a:t>
            </a:r>
            <a:r>
              <a:rPr lang="ru-RU" sz="1400" dirty="0" smtClean="0"/>
              <a:t> С.А. был изготовлен и установлен </a:t>
            </a:r>
            <a:r>
              <a:rPr lang="ru-RU" sz="1400" dirty="0" err="1" smtClean="0"/>
              <a:t>вагоноопрокидыватель</a:t>
            </a:r>
            <a:r>
              <a:rPr lang="ru-RU" sz="1400" dirty="0" smtClean="0"/>
              <a:t> в количестве 2 штук, который работал на </a:t>
            </a:r>
          </a:p>
          <a:p>
            <a:endParaRPr lang="ru-RU" sz="1400" dirty="0"/>
          </a:p>
        </p:txBody>
      </p:sp>
    </p:spTree>
    <p:extLst>
      <p:ext uri="{BB962C8B-B14F-4D97-AF65-F5344CB8AC3E}">
        <p14:creationId xmlns:p14="http://schemas.microsoft.com/office/powerpoint/2010/main" xmlns="" val="421757458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10" name="AutoShape 11" descr="https://im0-tub-ru.yandex.net/i?id=f6c7d95ab2c06703b0d987c2ec9e6b4b-sr&amp;n=13"/>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26" name="AutoShape 2"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1028" name="AutoShape 4" descr="https://mail.yandex.ru/message_part/%D0%94%D1%83%D1%85%D0%BE%D0%B2%D1%89%D0%B8%D0%BD%D0%B0.png?_uid=86028264&amp;name=%D0%94%D1%83%D1%85%D0%BE%D0%B2%D1%89%D0%B8%D0%BD%D0%B0.png&amp;hid=1.2&amp;ids=173388585653814771&amp;no_disposition=y&amp;exif_rotate=y"/>
          <p:cNvSpPr>
            <a:spLocks noChangeAspect="1" noChangeArrowheads="1"/>
          </p:cNvSpPr>
          <p:nvPr/>
        </p:nvSpPr>
        <p:spPr bwMode="auto">
          <a:xfrm>
            <a:off x="155577" y="-136526"/>
            <a:ext cx="298450" cy="298451"/>
          </a:xfrm>
          <a:prstGeom prst="rect">
            <a:avLst/>
          </a:prstGeom>
          <a:noFill/>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3" name="TextBox 22"/>
          <p:cNvSpPr txBox="1"/>
          <p:nvPr/>
        </p:nvSpPr>
        <p:spPr>
          <a:xfrm>
            <a:off x="836712" y="8713113"/>
            <a:ext cx="5184576" cy="400110"/>
          </a:xfrm>
          <a:prstGeom prst="rect">
            <a:avLst/>
          </a:prstGeom>
          <a:noFill/>
        </p:spPr>
        <p:txBody>
          <a:bodyPr wrap="square" rtlCol="0">
            <a:spAutoFit/>
          </a:bodyPr>
          <a:lstStyle/>
          <a:p>
            <a:pPr algn="ctr"/>
            <a:r>
              <a:rPr lang="ru-RU" sz="2000" b="1" dirty="0" err="1" smtClean="0">
                <a:solidFill>
                  <a:prstClr val="black"/>
                </a:solidFill>
                <a:latin typeface="Segoe Script" pitchFamily="34" charset="0"/>
                <a:ea typeface="Gungsuh" pitchFamily="18" charset="-127"/>
              </a:rPr>
              <a:t>Гагаев</a:t>
            </a:r>
            <a:r>
              <a:rPr lang="ru-RU" sz="2000" b="1" dirty="0" smtClean="0">
                <a:solidFill>
                  <a:prstClr val="black"/>
                </a:solidFill>
                <a:latin typeface="Segoe Script" pitchFamily="34" charset="0"/>
                <a:ea typeface="Gungsuh" pitchFamily="18" charset="-127"/>
              </a:rPr>
              <a:t> Александр Вадимович</a:t>
            </a:r>
            <a:endParaRPr lang="ru-RU" sz="2000" b="1" dirty="0">
              <a:solidFill>
                <a:prstClr val="black"/>
              </a:solidFill>
              <a:latin typeface="Segoe Script" pitchFamily="34" charset="0"/>
              <a:ea typeface="Gungsuh" pitchFamily="18" charset="-127"/>
            </a:endParaRPr>
          </a:p>
        </p:txBody>
      </p:sp>
      <p:sp>
        <p:nvSpPr>
          <p:cNvPr id="24" name="TextBox 23"/>
          <p:cNvSpPr txBox="1"/>
          <p:nvPr/>
        </p:nvSpPr>
        <p:spPr>
          <a:xfrm>
            <a:off x="188640" y="0"/>
            <a:ext cx="6336703" cy="523220"/>
          </a:xfrm>
          <a:prstGeom prst="rect">
            <a:avLst/>
          </a:prstGeom>
          <a:noFill/>
        </p:spPr>
        <p:txBody>
          <a:bodyPr wrap="square" rtlCol="0">
            <a:spAutoFit/>
          </a:bodyPr>
          <a:lstStyle/>
          <a:p>
            <a:pPr algn="ctr"/>
            <a:r>
              <a:rPr lang="ru-RU" sz="2800" b="1" dirty="0" smtClean="0">
                <a:solidFill>
                  <a:prstClr val="black"/>
                </a:solidFill>
                <a:latin typeface="Monotype Corsiva" pitchFamily="66" charset="0"/>
              </a:rPr>
              <a:t>История </a:t>
            </a:r>
            <a:r>
              <a:rPr lang="ru-RU" sz="2800" b="1" dirty="0" smtClean="0">
                <a:solidFill>
                  <a:prstClr val="black"/>
                </a:solidFill>
                <a:latin typeface="Monotype Corsiva" pitchFamily="66" charset="0"/>
              </a:rPr>
              <a:t>Духовщинского района в лицах</a:t>
            </a:r>
            <a:endParaRPr lang="ru-RU" sz="2800" b="1" dirty="0">
              <a:solidFill>
                <a:prstClr val="black"/>
              </a:solidFill>
              <a:latin typeface="Monotype Corsiva" pitchFamily="66" charset="0"/>
            </a:endParaRPr>
          </a:p>
        </p:txBody>
      </p:sp>
      <p:sp>
        <p:nvSpPr>
          <p:cNvPr id="13" name="TextBox 12"/>
          <p:cNvSpPr txBox="1"/>
          <p:nvPr/>
        </p:nvSpPr>
        <p:spPr>
          <a:xfrm>
            <a:off x="188640" y="467544"/>
            <a:ext cx="6408712" cy="9356408"/>
          </a:xfrm>
          <a:prstGeom prst="rect">
            <a:avLst/>
          </a:prstGeom>
          <a:noFill/>
        </p:spPr>
        <p:txBody>
          <a:bodyPr wrap="square" rtlCol="0">
            <a:spAutoFit/>
          </a:bodyPr>
          <a:lstStyle/>
          <a:p>
            <a:pPr algn="just"/>
            <a:r>
              <a:rPr lang="ru-RU" sz="1400" dirty="0" smtClean="0"/>
              <a:t>перегрузке торфа в вагоны широкой колеи. Также на БРЦ работал участок ремонта электрического оборудования (</a:t>
            </a:r>
            <a:r>
              <a:rPr lang="ru-RU" sz="1400" dirty="0" err="1" smtClean="0"/>
              <a:t>Козленков</a:t>
            </a:r>
            <a:r>
              <a:rPr lang="ru-RU" sz="1400" dirty="0" smtClean="0"/>
              <a:t> С.В. главный энергетик): перемотка электродвигателей, ремонт электрооборудования всего подвижного состава предприятия. Все нестандартное оборудование строящегося брикетного завода было изготовлено рабочими БРЦ. Руководство предприятия думало не только как организовать рабочие места, но и о социальной сфере работников. Отдел капитального строительства Свитского предприятия, возглавляемого </a:t>
            </a:r>
            <a:r>
              <a:rPr lang="ru-RU" sz="1400" dirty="0" err="1" smtClean="0"/>
              <a:t>Елистраткиной</a:t>
            </a:r>
            <a:r>
              <a:rPr lang="ru-RU" sz="1400" dirty="0" smtClean="0"/>
              <a:t> А.Е., строил все производственные объекты и жилищный фонд - более семи многоэтажных домов, детский сад, школа с бассейном, микрорайон «Торфяники», магазин. На предприятии функционировало подсобное хозяйство: свиноферма на 900 голов, собственная кормовая база. Каждый работник мог получить свежее мясо.</a:t>
            </a:r>
          </a:p>
          <a:p>
            <a:pPr indent="177800" algn="just"/>
            <a:r>
              <a:rPr lang="ru-RU" sz="1400" dirty="0" smtClean="0"/>
              <a:t>Бухгалтерскую службу долгие годы возглавлял </a:t>
            </a:r>
            <a:r>
              <a:rPr lang="ru-RU" sz="1400" dirty="0" err="1" smtClean="0"/>
              <a:t>Расстегин</a:t>
            </a:r>
            <a:r>
              <a:rPr lang="ru-RU" sz="1400" dirty="0" smtClean="0"/>
              <a:t> П.С. - высококлассный специалист, умный, ответственный, всегда сдержанный человек. Планово-экономический отдел возглавляла Колосова В.П. специалист своего дела, строгая и жесткая в работе, готовая помочь в обычной жизни.</a:t>
            </a:r>
          </a:p>
          <a:p>
            <a:pPr indent="177800" algn="just"/>
            <a:r>
              <a:rPr lang="ru-RU" sz="1400" dirty="0" smtClean="0"/>
              <a:t>Работники торфопредприятия умели не только хорошо работать, но и отдыхать, силами работников был организован коллектив художественной самодеятельности. На каждый праздник к открытию сезона добычи торфа участники коллектива давали концерты: хоровое, сольное пение, юмористические сценки. </a:t>
            </a:r>
          </a:p>
          <a:p>
            <a:pPr indent="177800" algn="just"/>
            <a:r>
              <a:rPr lang="ru-RU" sz="1400" dirty="0" smtClean="0"/>
              <a:t>Между цехами организовывались футбольные матчи. Встречи Клуба веселых и находчивых стали традицией. К празднику 8 Марта вместе с традиционным поздравлением директора, награждались Почетными грамотами лучшие работницы предприятия и проводился конкурс «А ну-ка, девушки». Для лучших работников предприятия, совместно с профсоюзной организацией, организовывались экскурсионные поездки по городам Прибалтики и  юга России.  </a:t>
            </a:r>
          </a:p>
          <a:p>
            <a:pPr indent="177800" algn="just"/>
            <a:r>
              <a:rPr lang="ru-RU" sz="1400" dirty="0" smtClean="0"/>
              <a:t>Коллектив, возглавляемый директором </a:t>
            </a:r>
            <a:r>
              <a:rPr lang="ru-RU" sz="1400" dirty="0" err="1" smtClean="0"/>
              <a:t>Гагаевым</a:t>
            </a:r>
            <a:r>
              <a:rPr lang="ru-RU" sz="1400" dirty="0" smtClean="0"/>
              <a:t> </a:t>
            </a:r>
            <a:r>
              <a:rPr lang="ru-RU" sz="1400" dirty="0" smtClean="0"/>
              <a:t>А.В., </a:t>
            </a:r>
            <a:r>
              <a:rPr lang="ru-RU" sz="1400" dirty="0" smtClean="0"/>
              <a:t>достиг высоких результатов в работе, основное - выполнение </a:t>
            </a:r>
            <a:r>
              <a:rPr lang="ru-RU" sz="1400" dirty="0" err="1" smtClean="0"/>
              <a:t>госзадания</a:t>
            </a:r>
            <a:r>
              <a:rPr lang="ru-RU" sz="1400" dirty="0" smtClean="0"/>
              <a:t>. Все это было бы не возможно без сплоченного целеустремленного коллектива, ставившего перед собой высокие задачи и успешно их решавшего. В коллективе царила дружественная, творческая атмосфера.  </a:t>
            </a:r>
            <a:endParaRPr lang="ru-RU" sz="1400" smtClean="0"/>
          </a:p>
          <a:p>
            <a:pPr indent="177800" algn="ctr"/>
            <a:r>
              <a:rPr lang="ru-RU" sz="1400" dirty="0" smtClean="0"/>
              <a:t>29 октября 2021 года</a:t>
            </a:r>
            <a:endParaRPr lang="ru-RU" sz="1400" dirty="0" smtClean="0"/>
          </a:p>
          <a:p>
            <a:pPr algn="just"/>
            <a:endParaRPr lang="ru-RU" sz="1400" dirty="0" smtClean="0"/>
          </a:p>
          <a:p>
            <a:pPr algn="just"/>
            <a:endParaRPr lang="ru-RU" sz="1400" dirty="0" smtClean="0"/>
          </a:p>
          <a:p>
            <a:pPr algn="just"/>
            <a:endParaRPr lang="ru-RU" sz="1400" dirty="0" smtClean="0"/>
          </a:p>
          <a:p>
            <a:pPr algn="just"/>
            <a:endParaRPr lang="ru-RU" sz="1400" dirty="0"/>
          </a:p>
        </p:txBody>
      </p:sp>
    </p:spTree>
    <p:extLst>
      <p:ext uri="{BB962C8B-B14F-4D97-AF65-F5344CB8AC3E}">
        <p14:creationId xmlns:p14="http://schemas.microsoft.com/office/powerpoint/2010/main" xmlns="" val="4217574580"/>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1_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1374</TotalTime>
  <Words>959</Words>
  <Application>Microsoft Office PowerPoint</Application>
  <PresentationFormat>Экран (4:3)</PresentationFormat>
  <Paragraphs>25</Paragraphs>
  <Slides>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3</vt:i4>
      </vt:variant>
    </vt:vector>
  </HeadingPairs>
  <TitlesOfParts>
    <vt:vector size="5" baseType="lpstr">
      <vt:lpstr>Аспект</vt:lpstr>
      <vt:lpstr>1_Аспект</vt:lpstr>
      <vt:lpstr>Слайд 1</vt:lpstr>
      <vt:lpstr>Слайд 2</vt:lpstr>
      <vt:lpstr>Слайд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Духовщина</cp:lastModifiedBy>
  <cp:revision>158</cp:revision>
  <dcterms:created xsi:type="dcterms:W3CDTF">2020-02-06T13:57:22Z</dcterms:created>
  <dcterms:modified xsi:type="dcterms:W3CDTF">2023-03-17T09:12:23Z</dcterms:modified>
</cp:coreProperties>
</file>